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7"/>
  </p:handoutMasterIdLst>
  <p:sldIdLst>
    <p:sldId id="262" r:id="rId2"/>
    <p:sldId id="284" r:id="rId3"/>
    <p:sldId id="258" r:id="rId4"/>
    <p:sldId id="267" r:id="rId5"/>
    <p:sldId id="259" r:id="rId6"/>
    <p:sldId id="264" r:id="rId7"/>
    <p:sldId id="265" r:id="rId8"/>
    <p:sldId id="269" r:id="rId9"/>
    <p:sldId id="270" r:id="rId10"/>
    <p:sldId id="272" r:id="rId11"/>
    <p:sldId id="271" r:id="rId12"/>
    <p:sldId id="280" r:id="rId13"/>
    <p:sldId id="278" r:id="rId14"/>
    <p:sldId id="277" r:id="rId15"/>
    <p:sldId id="287" r:id="rId16"/>
    <p:sldId id="268" r:id="rId17"/>
    <p:sldId id="290" r:id="rId18"/>
    <p:sldId id="273" r:id="rId19"/>
    <p:sldId id="274" r:id="rId20"/>
    <p:sldId id="289" r:id="rId21"/>
    <p:sldId id="275" r:id="rId22"/>
    <p:sldId id="276" r:id="rId23"/>
    <p:sldId id="288" r:id="rId24"/>
    <p:sldId id="291" r:id="rId25"/>
    <p:sldId id="286" r:id="rId2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ไม่มีลักษณะ, 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ลักษณะ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ไม่มีลักษณะ ไม่มีเส้นตาราง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ลักษณะสีปานกลาง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A86BF8-2D88-4C2B-A898-8D2D4DF0F229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71AE3-D232-4551-ADA2-BC486A4F578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03897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4225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21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1898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8063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6480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74514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3227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6720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5339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2493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66567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1C0E8-4CBF-478D-B34F-4299C1705638}" type="datetimeFigureOut">
              <a:rPr lang="th-TH" smtClean="0"/>
              <a:t>25/02/62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FA362-4491-490F-9D2B-DB577BC7BA4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7218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ประชุมผู้ปฏิบัติงานด้านบัญชี</a:t>
            </a:r>
          </a:p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ในวันที่  25-27 กุมภาพันธ์ 2562</a:t>
            </a:r>
            <a:endParaRPr lang="th-TH" sz="3600" b="1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2492896"/>
            <a:ext cx="6912768" cy="107721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วัสดุคงเหลือ/</a:t>
            </a:r>
          </a:p>
          <a:p>
            <a:pPr algn="ctr"/>
            <a:r>
              <a:rPr lang="th-TH" sz="32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 อาคารและครุภัณฑ์</a:t>
            </a:r>
            <a:endParaRPr lang="th-TH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6096" y="5325308"/>
            <a:ext cx="3456384" cy="1200329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นำเสนอโดย</a:t>
            </a:r>
          </a:p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นางสุภา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ภรณ์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ดวงสงค์</a:t>
            </a:r>
          </a:p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นักวิชาการเงินและบัญชีปฏิบัติการ</a:t>
            </a:r>
          </a:p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รพ.ศรีสงคราม จ.นครพนม</a:t>
            </a:r>
          </a:p>
        </p:txBody>
      </p:sp>
    </p:spTree>
    <p:extLst>
      <p:ext uri="{BB962C8B-B14F-4D97-AF65-F5344CB8AC3E}">
        <p14:creationId xmlns:p14="http://schemas.microsoft.com/office/powerpoint/2010/main" val="340490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5272990"/>
              </p:ext>
            </p:extLst>
          </p:nvPr>
        </p:nvGraphicFramePr>
        <p:xfrm>
          <a:off x="657124" y="1196752"/>
          <a:ext cx="8064896" cy="43281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96144"/>
                <a:gridCol w="2952328"/>
                <a:gridCol w="2232248"/>
                <a:gridCol w="1584176"/>
              </a:tblGrid>
              <a:tr h="370840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ได้รับใบแจ้งหนี้/ใบส่งของ </a:t>
                      </a:r>
                    </a:p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และใบตรวจรับ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สิ้นเดือน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องค์การเภสัชกรรม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งบบริการสร้างเสริมสุขภาพและป้องกันโรค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(PP)</a:t>
                      </a:r>
                      <a:r>
                        <a:rPr lang="th-TH" sz="16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ระดับประเทศ</a:t>
                      </a:r>
                    </a:p>
                    <a:p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[1105010103.102]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Cr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P&amp;P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[4301020105.223]</a:t>
                      </a:r>
                      <a:endParaRPr lang="en-US" sz="1600" b="0" i="0" u="none" strike="noStrike" kern="1200" baseline="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600" b="0" i="0" u="none" strike="noStrike" kern="1200" baseline="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หน่วยบริการได้รับวัคซีนไข้หวัดใหญ่ ค่ายาและ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เวชภัณฑ์มิใช่ยาจากองค์การเภสัชกรรม</a:t>
                      </a:r>
                    </a:p>
                    <a:p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ยา/วัสดุเภสัชกรรม/วัสดุการแพทย์ทั่วไป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[1105010103.102/103/...107]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Cr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P&amp;P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[4301020105.223]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กรอบการบันทึกบัญชี หน้า 21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มุมมน 2"/>
          <p:cNvSpPr/>
          <p:nvPr/>
        </p:nvSpPr>
        <p:spPr>
          <a:xfrm>
            <a:off x="3213408" y="231736"/>
            <a:ext cx="351883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6036" y="1916832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สิ้นเดือน รับรายงานมูลค่าคงคลังจากหน่วยงานจัดซื้อ(พัสดุ)  คำนวณมูลค่าใช้ไป ตรวจทานกับรายงานฯ 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48" y="3429000"/>
            <a:ext cx="2052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วัสดุใช้ไป (ตามประเภท)</a:t>
            </a:r>
          </a:p>
          <a:p>
            <a:r>
              <a:rPr lang="en-US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 (ตามประเภท) </a:t>
            </a:r>
            <a:endParaRPr lang="en-US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73325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ต้องเน้นย้ำการแยกที่มา กับงานเภสัชกรรมด้วย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14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635896" y="5686818"/>
            <a:ext cx="4879816" cy="58477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</a:t>
            </a:r>
            <a:r>
              <a:rPr lang="th-TH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2562</a:t>
            </a:r>
          </a:p>
          <a:p>
            <a:r>
              <a:rPr lang="th-TH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1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หน้า </a:t>
            </a:r>
            <a:r>
              <a:rPr lang="en-US" sz="1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</a:t>
            </a:r>
            <a:r>
              <a:rPr lang="en-US" sz="16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th-TH" sz="16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812462"/>
              </p:ext>
            </p:extLst>
          </p:nvPr>
        </p:nvGraphicFramePr>
        <p:xfrm>
          <a:off x="323528" y="1196752"/>
          <a:ext cx="8280920" cy="41757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40160"/>
                <a:gridCol w="2664296"/>
                <a:gridCol w="2376264"/>
                <a:gridCol w="1800200"/>
              </a:tblGrid>
              <a:tr h="370840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ได้รับใบแจ้งหนี้/ใบส่งของ </a:t>
                      </a:r>
                    </a:p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และใบตรวจรับ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สิ้นเดือน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สปสช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en-US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AID(HIV)</a:t>
                      </a:r>
                      <a:endParaRPr lang="en-US" sz="16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600" u="none" strike="noStrike" kern="1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[1105010103.102]</a:t>
                      </a:r>
                    </a:p>
                    <a:p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Cr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UC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เฉพาะโรคอื่น</a:t>
                      </a:r>
                    </a:p>
                    <a:p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[4301020105.222]</a:t>
                      </a:r>
                      <a:endParaRPr lang="th-TH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กรอบการบันทึกบัญชี หน้า 35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แผนงานระดับเขต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ค่าใช้จ่ายสำหรับบริการ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คัดกรองตรวจอุจจาระด้วยวิธี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FIT test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Dr.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วัสดุวิทยาศาสตร์และการแพทย์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[1105010103.105]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Cr.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UC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[4301020105.228]</a:t>
                      </a:r>
                      <a:endParaRPr lang="en-US" sz="1600" b="0" i="0" u="none" strike="noStrike" kern="1200" baseline="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กรอบการบันทึกบัญชี หน้า 15</a:t>
                      </a:r>
                    </a:p>
                    <a:p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สี่เหลี่ยมผืนผ้ามุมมน 3"/>
          <p:cNvSpPr/>
          <p:nvPr/>
        </p:nvSpPr>
        <p:spPr>
          <a:xfrm>
            <a:off x="3213408" y="231736"/>
            <a:ext cx="351883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1844824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สิ้นเดือน รับรายงานมูลค่าคงคลังจากหน่วยงานจัดซื้อ(พัสดุ)  คำนวณมูลค่าใช้ไป ตรวจทานกับรายงานฯ 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3213983"/>
            <a:ext cx="2052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วัสดุใช้ไป (ตามประเภท)</a:t>
            </a:r>
          </a:p>
          <a:p>
            <a:r>
              <a:rPr lang="en-US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 (ตามประเภท) </a:t>
            </a:r>
            <a:endParaRPr lang="en-US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600" dirty="0"/>
          </a:p>
        </p:txBody>
      </p:sp>
      <p:sp>
        <p:nvSpPr>
          <p:cNvPr id="8" name="วงเล็บปีกกาขวา 7"/>
          <p:cNvSpPr/>
          <p:nvPr/>
        </p:nvSpPr>
        <p:spPr>
          <a:xfrm>
            <a:off x="4427984" y="1844824"/>
            <a:ext cx="261588" cy="35283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19967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3213408" y="231736"/>
            <a:ext cx="351883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010990"/>
            <a:ext cx="8352928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ยายืม ยา</a:t>
            </a:r>
            <a:r>
              <a:rPr lang="en-US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Refer </a:t>
            </a:r>
            <a:r>
              <a:rPr lang="th-TH" sz="24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กรณีจ่าย </a:t>
            </a:r>
            <a:r>
              <a:rPr lang="th-TH" sz="2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ชำระเงิน กันเอง</a:t>
            </a:r>
            <a:endParaRPr lang="th-TH" sz="2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906133"/>
              </p:ext>
            </p:extLst>
          </p:nvPr>
        </p:nvGraphicFramePr>
        <p:xfrm>
          <a:off x="467544" y="1534210"/>
          <a:ext cx="840284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0392"/>
                <a:gridCol w="4032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โรงพยาบาลที่ได้รับยา</a:t>
                      </a:r>
                      <a:endParaRPr lang="th-TH" sz="24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โรงพยาบาลที่จ่ายยา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1.เมื่อรับหนังสือขอรับเงินสนับสนุน ให้บันทึกบัญชี </a:t>
                      </a:r>
                      <a:endParaRPr lang="en-US" sz="1800" kern="120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[1105010103.102]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รายได้สนับสนุนยาและอื่น ๆ 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[4301020102.106]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1.เมื่อได้รับหนังสือขอยืมยาและจ่ายยา</a:t>
                      </a:r>
                    </a:p>
                    <a:p>
                      <a:r>
                        <a:rPr lang="en-US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ค่าใช้จ่ายอื่น-วัสดุโอนไป </a:t>
                      </a:r>
                      <a:r>
                        <a:rPr lang="th-TH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สสจ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 รพศ./</a:t>
                      </a:r>
                      <a:r>
                        <a:rPr lang="th-TH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</a:t>
                      </a:r>
                      <a:r>
                        <a:rPr lang="th-TH" sz="18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./รพ.สต.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5212010199.107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Cr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[1105010103.102]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u="none" strike="noStrike" kern="12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rgbClr val="FF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2.เมื่อจ่ายชำระค่าสนับสนุน ให้บันทึกบัญชี </a:t>
                      </a:r>
                      <a:endParaRPr lang="en-US" sz="1800" kern="1200" dirty="0" smtClean="0">
                        <a:solidFill>
                          <a:srgbClr val="FF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ค่าใช้จ่ายอื่น-เงินนอกงบประมาณโอนไป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สสจ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./รพศ. /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 รพ.สต.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5212010199.114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เงินฝากธนาคารนอกงบประมาณ ออมทรัพย์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1101030102.102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2.เมื่อได้รับชำระเงิน</a:t>
                      </a:r>
                    </a:p>
                    <a:p>
                      <a:r>
                        <a:rPr lang="en-US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Dr.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เงินฝากธนาคาร-นอกงบประมาณออมทรัพย์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</a:t>
                      </a: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1101030102.102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รายได้อื่น-เงินนอกงบประมาณรับโอนจาก 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สสจ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./รพศ./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</a:t>
                      </a:r>
                      <a:r>
                        <a:rPr lang="th-TH" sz="1800" kern="1200" dirty="0" err="1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./รพ.สต.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[4313010199.117]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การรับรู้ ถ้ารับภายในปีงบประมาณให้รับรู้เป็นยา (สินทรัพย์) แต่ถ้าข้ามปีงบประมาณให้รับรู้เป็น ผลสะสมจากการแก้ไขข้อผิดพลาด (หมวด 3)</a:t>
                      </a:r>
                      <a:endParaRPr lang="en-US" sz="1800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961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3213408" y="231736"/>
            <a:ext cx="351883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268760"/>
            <a:ext cx="8456160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วัสดุบริโภค (ค่าอาหารให้ผู้ป่วยประจำวัน)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844824"/>
            <a:ext cx="4320480" cy="14773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รูปแบบที่ 1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 การรับอาหารแห้ง เช่น น้ำปลา, ข้าวสาร 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ฯลฯ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 </a:t>
            </a:r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วันที่ตรวจรับ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วัสดุบริโภค (1105010103.108) 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Cr.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เจ้าหนี้วัสดุบริโภค (2101020199.137)</a:t>
            </a:r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1844824"/>
            <a:ext cx="3991664" cy="14773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รูปแบบที่ 2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 เป็นอาหาร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สด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u="sng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 </a:t>
            </a:r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วันที่จ่ายเงิน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วัสดุบริโภค (1105010103.108)                                                            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Cr.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เงินสด/เงินฝากธนาคาร-นอกงบประมาณออ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มทรัพย์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(1101030102.102)  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717032"/>
            <a:ext cx="4320480" cy="17543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รูปแบบที่ 3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กรณีจ้างเหมาประกอบอาหาร  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ณ วันที่ตรวจรับ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ค่าจ้างเหมาประกอบอาหารผู้ป่วย (5104010112.103)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</a:t>
            </a:r>
          </a:p>
          <a:p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เจ้าหนี้อื่น  (2101020199.138)                              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2824" y="3717032"/>
            <a:ext cx="3878872" cy="17543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รูปแบบที่ 1 และรูปแบบที่ 2  สิ้นเดือนตัดยอดใช้ไป(หรือสิ้นวันก็ได้)</a:t>
            </a:r>
          </a:p>
          <a:p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วัสดุบริโภค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ใช้ไป (5104030205.112) </a:t>
            </a:r>
          </a:p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Cr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วัสดุบริโภค (1105010103.108)</a:t>
            </a:r>
            <a:endParaRPr lang="th-TH" sz="18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189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467545" y="332656"/>
            <a:ext cx="8298514" cy="79208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วิธีการคำนวณมูลค่ารวมวัสดุคงเหลือแต่ละประเภท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1123" y="1340768"/>
            <a:ext cx="8424936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ตรวจสอบความถูก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ต้องของ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ตัวเลข งบทดลอง กับ รายงานวัสดุคงคลัง 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โดยดูทั้ง 4 ช่อง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คือ </a:t>
            </a: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</a:t>
            </a:r>
            <a:r>
              <a:rPr lang="th-TH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ยอดยกมา  ยอดระหว่างเดือน ช่อง เดบิต และเครดิต  ยอดยกไป</a:t>
            </a:r>
          </a:p>
          <a:p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ยอดต้องเท่ากันทุกช่อง</a:t>
            </a:r>
          </a:p>
          <a:p>
            <a:endPara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1.ยก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 + 2. รับเข้า – 3.ใช้ไป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4.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คงเหลือ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endParaRPr lang="th-TH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ตรวจสอบยอดคงเหลือวัสดุทุกประเภทจากงบทดลองเท่ากับบัญชีแยกประเภท 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ทั่วไป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2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.1 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ตรวจสอบยอดรับเข้าระหว่างเดือนของรายงานวัสดุคงคลังกับบัญชีแยก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ประเภททั่วไป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.2 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ตรวจสอบยอดจ่ายออกระหว่างเดือนของรายงานวัสดุคงคลังกับบัญชีแยก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ประเภท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ทั่วไป</a:t>
            </a:r>
            <a:endParaRPr lang="th-TH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3.รายงานวัสดุคง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คลังประจำเดือน โดยช่องที่ 4 มูลค่าคงเหลือจะต้อง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มีรายละเอียดวัสดุคงคลังประกอบทุกประเภท 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รายงาน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วัสดุคงคลัง 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ต้องมี</a:t>
            </a:r>
            <a:r>
              <a:rPr lang="th-TH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ลายมือ</a:t>
            </a:r>
            <a:r>
              <a:rPr lang="th-TH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ชื่อผู้รายงาน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dirty="0"/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1691680" y="2708920"/>
            <a:ext cx="5112568" cy="432048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6804248" y="6122858"/>
            <a:ext cx="1080120" cy="36933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</a:t>
            </a:r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5060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วิธีการตรวจสอบ</a:t>
            </a:r>
            <a:r>
              <a:rPr lang="th-TH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</a:t>
            </a:r>
            <a:r>
              <a:rPr lang="th-TH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คงเหลือกับงบทดลอง</a:t>
            </a:r>
            <a:endParaRPr lang="th-TH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012312"/>
              </p:ext>
            </p:extLst>
          </p:nvPr>
        </p:nvGraphicFramePr>
        <p:xfrm>
          <a:off x="539552" y="1052736"/>
          <a:ext cx="8208912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4601"/>
                <a:gridCol w="31343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ยอดระหว่างเดือน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ยอดคงเหลือ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1.ตรวจคู่บัญชี</a:t>
                      </a:r>
                    </a:p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วัสดุ(หมวด1) ตรวจคู่กับ เจ้าหนี้ (เท่ากัน)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ตรวจสอบวัสดุแต่ละประเภทกับรายงานมูลค่าคงเหลือ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ถ้ายอดไม่ตรงกัน ผลต่าง คู่บัญชี รายได้(หมวด4)</a:t>
                      </a:r>
                    </a:p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รายได้จากการรับบริจาค-สินทรัพย์อื่น</a:t>
                      </a:r>
                    </a:p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[4302030101.102]</a:t>
                      </a:r>
                    </a:p>
                    <a:p>
                      <a:r>
                        <a:rPr lang="en-US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Cr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UC 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เฉพาะโรคอื่น[4301020105.222]</a:t>
                      </a:r>
                      <a:endParaRPr lang="en-US" sz="1800" b="0" i="0" u="none" strike="noStrike" kern="1200" baseline="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P&amp;P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อื่น[4301020105.223]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Cr.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รายได้กองทุน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UC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อื่น [4301020105.228]</a:t>
                      </a:r>
                    </a:p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รายได้สนับสนุนยาและอื่น ๆ</a:t>
                      </a:r>
                      <a:r>
                        <a:rPr lang="th-TH" sz="18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[4301020102.106]</a:t>
                      </a:r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kern="120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3.ยกเว้นค่าอาหารไข้ใน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(อัตรา </a:t>
                      </a:r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x</a:t>
                      </a:r>
                      <a:r>
                        <a:rPr lang="th-TH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จำนวนผู้ป่วย)</a:t>
                      </a:r>
                      <a:endParaRPr lang="th-TH" sz="1800" kern="1200" dirty="0" smtClean="0">
                        <a:solidFill>
                          <a:schemeClr val="dk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228184" y="5661248"/>
            <a:ext cx="2520280" cy="33855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ตัวอย่างตรวจสอบงบทดลอง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220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403648" y="1844824"/>
            <a:ext cx="6480720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ประเภทเงิน แหล่งที่มาของ อาคาร/ครุภัณฑ์</a:t>
            </a:r>
            <a:endParaRPr lang="th-TH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6372200" y="4716720"/>
            <a:ext cx="2196244" cy="13608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เงินบำรุง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วงรี 5"/>
          <p:cNvSpPr/>
          <p:nvPr/>
        </p:nvSpPr>
        <p:spPr>
          <a:xfrm>
            <a:off x="3455876" y="4716719"/>
            <a:ext cx="2196244" cy="138476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เงินบริจาค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3465329" y="2780928"/>
            <a:ext cx="2376264" cy="131824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เงินงบประมาณ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467544" y="4797152"/>
            <a:ext cx="2448272" cy="1280462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เงินงบ</a:t>
            </a:r>
          </a:p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ค่าเสื่อม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2" descr="C:\Users\ACC\Desktop\ETC\สาธารณสุขนิเทศ เขต 8 ปี 58\เทคนิค การบูรณาการ\ตรวจราชการ ปี 62\หัวข้อ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1370"/>
            <a:ext cx="7965132" cy="206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47394" y="610896"/>
            <a:ext cx="5836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ที่ดิน(ถ้ามี)อาคาร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ครุภัณฑ์</a:t>
            </a:r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7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ประเภทที่ดิน</a:t>
            </a:r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9982" y="855876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แนวทางการบันทึกบัญชีประเภทที่ดิน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5987" y="1269275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หน่วยบริการซื้อที่ดินด้วยเงินนอกงบประมาณ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8066022"/>
              </p:ext>
            </p:extLst>
          </p:nvPr>
        </p:nvGraphicFramePr>
        <p:xfrm>
          <a:off x="395536" y="1701821"/>
          <a:ext cx="8352928" cy="17373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30434"/>
                <a:gridCol w="4322494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1.หน่วยบริการซื้อที่ดินด้วยเงินนอกงบประมาณ</a:t>
                      </a:r>
                    </a:p>
                    <a:p>
                      <a:r>
                        <a:rPr lang="en-US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ที่ดินราชพัสดุรอโอน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[1204010102.101]</a:t>
                      </a:r>
                    </a:p>
                    <a:p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เงินฝากธนาคาร-นอกงบประมาณออมทรัพย์ </a:t>
                      </a: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[1101030102.101]</a:t>
                      </a:r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หน่วยบริการดำเนินการโอนที่ดินให้</a:t>
                      </a:r>
                    </a:p>
                    <a:p>
                      <a:r>
                        <a:rPr lang="th-TH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กรมธนา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รักษ์</a:t>
                      </a:r>
                    </a:p>
                    <a:p>
                      <a:r>
                        <a:rPr lang="en-US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โอนสินทรัพย์ให้หน่วยงานของรัฐ</a:t>
                      </a:r>
                      <a:endParaRPr lang="en-US" sz="1800" b="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[5211010102.101]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ที่ดินราชพัสดุรอโอน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[1204010102.101]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32966"/>
              </p:ext>
            </p:extLst>
          </p:nvPr>
        </p:nvGraphicFramePr>
        <p:xfrm>
          <a:off x="395536" y="4149080"/>
          <a:ext cx="8280920" cy="17373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065179"/>
                <a:gridCol w="4215741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1.หน่วยบริการได้รับบริจาคที่ดิน</a:t>
                      </a:r>
                    </a:p>
                    <a:p>
                      <a:r>
                        <a:rPr lang="en-US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ที่ดินราชพัสดุรอโอน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US" sz="1800" b="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[1204010102.101]</a:t>
                      </a:r>
                    </a:p>
                    <a:p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รายได้จากการรับบริจาค-สินทรัพย์อื่น </a:t>
                      </a: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[4302030101.102]</a:t>
                      </a:r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หน่วยบริการดำเนินการโอนที่ดินให้</a:t>
                      </a:r>
                      <a:r>
                        <a:rPr lang="th-TH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กรมธนา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รักษ์</a:t>
                      </a:r>
                    </a:p>
                    <a:p>
                      <a:r>
                        <a:rPr lang="en-US" sz="1800" b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โอนสินทรัพย์ให้หน่วยงานของรัฐ</a:t>
                      </a: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[5211010102.101]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ที่ดินราชพัสดุรอโอน</a:t>
                      </a:r>
                      <a:r>
                        <a:rPr lang="th-TH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[1204010102.101]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5536" y="3609836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หน่วยบริการได้รับบริจาคที่ดิน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406748" y="6021288"/>
            <a:ext cx="4341716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“กรอบการบันทึกบัญชีเกณฑ์คงค้างฯปี2562 หน้า </a:t>
            </a:r>
            <a:r>
              <a:rPr lang="th-TH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75 </a:t>
            </a:r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(หน้า 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hfo62.cfo.in.th)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6772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555776" y="231735"/>
            <a:ext cx="4392488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วิธีการบันทึกบัญชี(รับครุภัณฑ์)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583183"/>
              </p:ext>
            </p:extLst>
          </p:nvPr>
        </p:nvGraphicFramePr>
        <p:xfrm>
          <a:off x="323528" y="1124744"/>
          <a:ext cx="842493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736304"/>
                <a:gridCol w="31683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</a:rPr>
                        <a:t>เงินบำรุง</a:t>
                      </a:r>
                      <a:endParaRPr lang="th-TH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</a:rPr>
                        <a:t>เงินงบค่าเสื่อม</a:t>
                      </a:r>
                      <a:endParaRPr lang="th-TH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solidFill>
                            <a:schemeClr val="tx1"/>
                          </a:solidFill>
                        </a:rPr>
                        <a:t>เงินงบประมาณ</a:t>
                      </a:r>
                      <a:endParaRPr lang="th-TH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u="none" strike="noStrike" kern="1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ครุภัณฑ์-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(แยกตามประเภท)</a:t>
                      </a:r>
                    </a:p>
                    <a:p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Cr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เจ้าหนี้-ครุภัณฑ์(2101020199.139)</a:t>
                      </a:r>
                      <a:endParaRPr lang="th-T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u="none" strike="noStrike" kern="1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ครุภัณฑ์-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(แยกตามประเภท)</a:t>
                      </a:r>
                    </a:p>
                    <a:p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Cr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เจ้าหนี้-งบลงทุน 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UC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(2101020199.201)</a:t>
                      </a:r>
                      <a:endParaRPr lang="th-TH" sz="1600" dirty="0" smtClean="0"/>
                    </a:p>
                    <a:p>
                      <a:endParaRPr lang="th-T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kern="1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ครุภัณฑ์ (แยกตามประเภท)</a:t>
                      </a:r>
                    </a:p>
                    <a:p>
                      <a:r>
                        <a:rPr lang="en-US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รายได้อื่น-เงินงบประมาณงบลงทุน รับโอนจาก </a:t>
                      </a:r>
                      <a:r>
                        <a:rPr lang="th-TH" sz="16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สสจ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./รพศ./</a:t>
                      </a:r>
                      <a:r>
                        <a:rPr lang="th-TH" sz="16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รพท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</a:t>
                      </a:r>
                      <a:r>
                        <a:rPr lang="th-TH" sz="16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รพช</a:t>
                      </a: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./รพ.สต. (4313010199.118)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3528" y="3068960"/>
            <a:ext cx="8424936" cy="400110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เงินบริจาค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3633355"/>
            <a:ext cx="4193736" cy="1077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1.หน่วย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บริการรับบริจาคครุภัณฑ์และอุปกรณ์ อาคาร (มูลค่าตั้งแต่ 5,000 บาทขึ้นไป)</a:t>
            </a:r>
          </a:p>
          <a:p>
            <a:r>
              <a:rPr lang="en-US" sz="1600" dirty="0" err="1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สินทรัพย์ไม่หมุนเวียน  </a:t>
            </a:r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ตามประเภท)</a:t>
            </a:r>
          </a:p>
          <a:p>
            <a:r>
              <a:rPr lang="en-US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Cr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รายได้อื่นรอการ</a:t>
            </a:r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  [2213010101.103]</a:t>
            </a:r>
            <a:endParaRPr lang="th-TH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3595980"/>
            <a:ext cx="3816424" cy="11079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บันทึกค่าเสื่อมราคาของสินทรัพย์ไม่หมุนเวียน</a:t>
            </a:r>
          </a:p>
          <a:p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ค่าเสื่อมราคา (ตามประเภท)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ค่าเสื่อมราคาสะสม (ตามประเภท)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8503" y="4703976"/>
            <a:ext cx="8409961" cy="83099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3.ปรับปรุง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บัญชีรายได้อื่นรอการรับรู้เข้าบัญชีเท่ากับจำนวนค่าเสื่อมราคา-สินทรัพย์</a:t>
            </a:r>
          </a:p>
          <a:p>
            <a:r>
              <a:rPr lang="en-US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</a:t>
            </a:r>
            <a:r>
              <a:rPr lang="en-US" sz="1600" dirty="0" err="1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รายได้อื่นรอการ</a:t>
            </a:r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   [2213010101.103]</a:t>
            </a:r>
            <a:endParaRPr lang="th-TH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Cr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รายได้จากการรับบริจาค-สินทรัพย์</a:t>
            </a:r>
            <a:r>
              <a:rPr lang="th-TH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อื่น [4302030101.102]</a:t>
            </a:r>
            <a:endParaRPr lang="th-TH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406748" y="6021288"/>
            <a:ext cx="4341716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“กรอบการบันทึกบัญชีเกณฑ์คงค้างฯปี2562 หน้า </a:t>
            </a:r>
            <a:r>
              <a:rPr lang="th-TH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73 </a:t>
            </a:r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(หน้า 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hfo62.cfo.in.th)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ลูกศรโค้งซ้าย 14"/>
          <p:cNvSpPr/>
          <p:nvPr/>
        </p:nvSpPr>
        <p:spPr>
          <a:xfrm>
            <a:off x="7812360" y="5534973"/>
            <a:ext cx="216024" cy="48631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7187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2555776" y="231735"/>
            <a:ext cx="4392488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วิธีการบันทึกบัญชี(รับครุภัณฑ์)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052736"/>
            <a:ext cx="8568952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การรับบริจาค</a:t>
            </a:r>
          </a:p>
          <a:p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แนวทางการบันทึกบัญชี ประเภท การรับบริจาค-รับบริจาคเงินสดและรายการเทียบเท่าเงินสด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826821"/>
            <a:ext cx="8568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หน่วยบริการรับบริจาค ระบุวัตถุประสงค์ เพื่อซื้อสินทรัพย์หมุนเวียนและไม่หมุนเวียน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2020" y="2224063"/>
            <a:ext cx="3672408" cy="156966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หน่วยบริการดำเนินการซื้อสินทรัพย์หมุนเวียนและสินทรัพย์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ไม่หมุนเวียน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ตามวัตถุประสงค์ของผู้บริจาค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วัสดุตามประเภท/สินทรัพย์ไม่หมุนเวียนตามประเภท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Cr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เจ้าหนี้ (ตามประเภท)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3088" y="4470091"/>
            <a:ext cx="3888432" cy="13234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หน่วยบริการชำระหนี้ให้เจ้าหนี้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เจ้าหนี้ (ตามประเภท)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Cr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เงินฝากธนาคาร-นอกงบประมาณที่มีวัตถุประสงค์เฉพาะ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ออมทรัพย์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(เงินบริจาค) [1101030102.105]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4427819"/>
            <a:ext cx="3816424" cy="181588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หน่วยบริการดำเนินการปรับปรุงรายได้จากเงินบริจาครอการ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รับรู้เป็น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รายได้จากการรับบริจาค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รายได้จากเงินบริจาครอการรับรู้ [2213010101.101]</a:t>
            </a:r>
          </a:p>
          <a:p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Cr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รายได้จากการรับบริจาค-เงินสดและรายการเทียบเท่าเงิน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สด[4302030101.101]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7544" y="2224063"/>
            <a:ext cx="3873976" cy="206210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การรับบริจาคเงินสด/เงินฝากธนาคารซึ่งผู้บริจาคมีวัตถุประสงค์เพื่อซื้อ สินทรัพย์หมุนเวียนและไม่หมุนเวียน</a:t>
            </a:r>
          </a:p>
          <a:p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เงินฝากธนาคาร-นอกงบประมาณที่มีวัตถุประสงค์เฉพาะออมทรัพย์ (เงินบริจาค) [1101030102.105]</a:t>
            </a:r>
          </a:p>
          <a:p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Cr </a:t>
            </a:r>
            <a:r>
              <a:rPr lang="th-TH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รายได้จากเงินบริจาครอการรับรู้ [2213010101.101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]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26446" y="6106000"/>
            <a:ext cx="4341716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“กรอบการบันทึกบัญชีเกณฑ์คงค้างฯปี2562 หน้า </a:t>
            </a:r>
            <a:r>
              <a:rPr lang="th-TH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74 </a:t>
            </a:r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(หน้า 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hfo62.cfo.in.th)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ลูกศรโค้งซ้าย 17"/>
          <p:cNvSpPr/>
          <p:nvPr/>
        </p:nvSpPr>
        <p:spPr>
          <a:xfrm>
            <a:off x="4341520" y="5517232"/>
            <a:ext cx="226642" cy="58876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54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CC\Desktop\ETC\สาธารณสุขนิเทศ เขต 8 ปี 58\เทคนิค การบูรณาการ\ตรวจราชการ ปี 62\หัวข้อ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773" y="283388"/>
            <a:ext cx="7965132" cy="206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78878" y="623636"/>
            <a:ext cx="5544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วัสดุคงเหลือ/</a:t>
            </a:r>
          </a:p>
          <a:p>
            <a:pPr algn="ctr"/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 อาคารและครุภัณฑ์</a:t>
            </a:r>
          </a:p>
          <a:p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2204864"/>
            <a:ext cx="5904656" cy="14465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วัสดุคงเหลือ</a:t>
            </a:r>
          </a:p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1.ที่มาของแหล่งข้อมูลวัสดุ</a:t>
            </a:r>
          </a:p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2.วิธีการบันทึกบัญชี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วัสดุเป็นไปตามนโยบายบัญชี </a:t>
            </a:r>
            <a:r>
              <a:rPr lang="th-TH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สป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วิธีการคำนวณมูลค่ารวมวัสดุคงเหลือแต่ละประเภท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9904" y="4005064"/>
            <a:ext cx="8424936" cy="144655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 อาคารและครุภัณฑ์</a:t>
            </a:r>
          </a:p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1.ที่มาของแหล่งข้อมูล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ที่ดิน(ถ้ามี) อาคารและครุภัณฑ์ </a:t>
            </a:r>
            <a:endParaRPr lang="th-TH" sz="2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บัญชี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 อาคารและครุภัณฑ์เป็นไปตามนโยบายบัญชี </a:t>
            </a:r>
            <a:r>
              <a:rPr lang="th-TH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สป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การจัดทำรายงานค่าเสื่อมราคา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ที่ดิน(ถ้ามี) อาคารและ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ครุภัณฑ์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คำบรรยายภาพแบบวงรี 5"/>
          <p:cNvSpPr/>
          <p:nvPr/>
        </p:nvSpPr>
        <p:spPr>
          <a:xfrm>
            <a:off x="7223493" y="1143464"/>
            <a:ext cx="1740995" cy="9558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ขอบเขตมีอะไรบ้าง</a:t>
            </a:r>
          </a:p>
        </p:txBody>
      </p:sp>
    </p:spTree>
    <p:extLst>
      <p:ext uri="{BB962C8B-B14F-4D97-AF65-F5344CB8AC3E}">
        <p14:creationId xmlns:p14="http://schemas.microsoft.com/office/powerpoint/2010/main" val="24140638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แผนผังลำดับงาน: สิ้นสุด 6"/>
          <p:cNvSpPr>
            <a:spLocks noChangeArrowheads="1"/>
          </p:cNvSpPr>
          <p:nvPr/>
        </p:nvSpPr>
        <p:spPr bwMode="auto">
          <a:xfrm>
            <a:off x="1760467" y="1242845"/>
            <a:ext cx="2104303" cy="723900"/>
          </a:xfrm>
          <a:prstGeom prst="flowChartTerminator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เจ้าหน้าที่พัสดุ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ส่งรายงานสินทรัพย์และค่าเสื่อม</a:t>
            </a:r>
            <a:endParaRPr kumimoji="0" lang="th-TH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กล่องข้อความ 2"/>
          <p:cNvSpPr txBox="1">
            <a:spLocks noChangeArrowheads="1"/>
          </p:cNvSpPr>
          <p:nvPr/>
        </p:nvSpPr>
        <p:spPr bwMode="auto">
          <a:xfrm>
            <a:off x="4681589" y="1317842"/>
            <a:ext cx="4176464" cy="12144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1.งานพัสดุส่งรายงานสินทรัพย์และค่าเสื่อมราคา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2.รายงานสินทรัพย์และค่าเสื่อมราคา</a:t>
            </a: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โดยเจ้าหน้าที่พัสดุลงลายมือกำกับ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3.กำหนดส่งภายในวันที่ 5 ของเดือนถัดไป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" name="สี่เหลี่ยมผืนผ้า 8"/>
          <p:cNvSpPr>
            <a:spLocks noChangeArrowheads="1"/>
          </p:cNvSpPr>
          <p:nvPr/>
        </p:nvSpPr>
        <p:spPr bwMode="auto">
          <a:xfrm>
            <a:off x="2084532" y="2732306"/>
            <a:ext cx="1428750" cy="485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FFFF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 flipH="1">
            <a:off x="2807856" y="1966745"/>
            <a:ext cx="4763" cy="77593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789382" y="3284984"/>
            <a:ext cx="1" cy="658366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สี่เหลี่ยมผืนผ้า 7"/>
          <p:cNvSpPr>
            <a:spLocks noChangeArrowheads="1"/>
          </p:cNvSpPr>
          <p:nvPr/>
        </p:nvSpPr>
        <p:spPr bwMode="auto">
          <a:xfrm>
            <a:off x="4684324" y="2769264"/>
            <a:ext cx="3096343" cy="5540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บันทึกค่าเสื่อมราคาตามประเภทของสินทรัพย์</a:t>
            </a:r>
            <a:endParaRPr kumimoji="0" lang="th-TH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สี่เหลี่ยมผืนผ้า 11"/>
          <p:cNvSpPr>
            <a:spLocks noChangeArrowheads="1"/>
          </p:cNvSpPr>
          <p:nvPr/>
        </p:nvSpPr>
        <p:spPr bwMode="auto">
          <a:xfrm>
            <a:off x="4716016" y="4208752"/>
            <a:ext cx="4176464" cy="11366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งานบัญชีตรวจสอบมูลค่าราคาทุน และค่าเสื่อมราคาสะสมระหว่างงบทดลองกับรายงานมูลค่าสินทรัพย์และค่าเสื่อมราคา  ถ้าไม่ถูกต้องส่งคืนพัสดุเพื่อทำบันทึกชี้แจง แล้วนำมาปรับปรุงบัญชี</a:t>
            </a:r>
            <a:endParaRPr kumimoji="0" lang="th-TH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ข้าวหลามตัด 1"/>
          <p:cNvSpPr>
            <a:spLocks noChangeArrowheads="1"/>
          </p:cNvSpPr>
          <p:nvPr/>
        </p:nvSpPr>
        <p:spPr bwMode="auto">
          <a:xfrm>
            <a:off x="1293957" y="3945227"/>
            <a:ext cx="2990850" cy="1400175"/>
          </a:xfrm>
          <a:prstGeom prst="diamond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CCFFFF">
                    <a:alpha val="0"/>
                  </a:srgbClr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>
          <a:xfrm flipH="1">
            <a:off x="1053522" y="4708234"/>
            <a:ext cx="190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ตัวเชื่อมต่อตรง 11"/>
          <p:cNvCxnSpPr/>
          <p:nvPr/>
        </p:nvCxnSpPr>
        <p:spPr>
          <a:xfrm flipH="1" flipV="1">
            <a:off x="1068125" y="3046282"/>
            <a:ext cx="2" cy="16327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625475" y="2637069"/>
            <a:ext cx="936104" cy="4000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ไม่ถูกต้อง</a:t>
            </a:r>
          </a:p>
        </p:txBody>
      </p:sp>
      <p:cxnSp>
        <p:nvCxnSpPr>
          <p:cNvPr id="14" name="ตัวเชื่อมต่อตรง 13"/>
          <p:cNvCxnSpPr/>
          <p:nvPr/>
        </p:nvCxnSpPr>
        <p:spPr>
          <a:xfrm flipV="1">
            <a:off x="1080368" y="1604796"/>
            <a:ext cx="0" cy="9274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flipV="1">
            <a:off x="1093527" y="1604795"/>
            <a:ext cx="676849" cy="101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แผนผังลำดับงาน: สิ้นสุด 26"/>
          <p:cNvSpPr>
            <a:spLocks noChangeArrowheads="1"/>
          </p:cNvSpPr>
          <p:nvPr/>
        </p:nvSpPr>
        <p:spPr bwMode="auto">
          <a:xfrm>
            <a:off x="1442316" y="6006235"/>
            <a:ext cx="2842491" cy="552450"/>
          </a:xfrm>
          <a:prstGeom prst="flowChartTerminator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altLang="th-TH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altLang="th-TH" sz="1400" dirty="0">
              <a:solidFill>
                <a:srgbClr val="000000"/>
              </a:solidFill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เก็บเอกสารประกอบการบันทึกบัญชี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2789382" y="5345402"/>
            <a:ext cx="9525" cy="63817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550441" y="686669"/>
            <a:ext cx="723629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  <a:tab pos="4114800" algn="l"/>
                <a:tab pos="5257800" algn="l"/>
              </a:tabLst>
            </a:pPr>
            <a:r>
              <a:rPr kumimoji="0" lang="th-TH" alt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 New"/>
                <a:ea typeface="Times New Roman" pitchFamily="18" charset="0"/>
                <a:cs typeface="Angsana New" pitchFamily="18" charset="-34"/>
              </a:rPr>
              <a:t>      </a:t>
            </a:r>
            <a:r>
              <a:rPr kumimoji="0" lang="th-TH" alt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ขั้นตอนการปฏิบัติงาน                                       </a:t>
            </a:r>
            <a:r>
              <a:rPr kumimoji="0" lang="th-TH" altLang="th-TH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kumimoji="0" lang="th-TH" alt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วิธีการปฏิบัติงาน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alt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1713416" y="4275982"/>
            <a:ext cx="228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th-TH" altLang="th-TH" sz="1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งานบัญชีตรวจสอบความถูกต้อง</a:t>
            </a:r>
            <a:r>
              <a:rPr lang="th-TH" altLang="th-TH" sz="1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มูลค่าราคาทุน และ</a:t>
            </a:r>
            <a:endParaRPr lang="en-US" altLang="th-TH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14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ค่าเสื่อมราคาสะสม</a:t>
            </a:r>
            <a:endParaRPr lang="en-US" altLang="th-TH" sz="1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4266" y="195590"/>
            <a:ext cx="6224118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th-TH" b="1" dirty="0"/>
              <a:t>กระบวนงานการรับรู้ค่าเสื่อมราคาสินทรัพย์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912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467544" y="404664"/>
            <a:ext cx="8136904" cy="100811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กรอบการบันทึกบัญชีประเภทค่าเสื่อม</a:t>
            </a:r>
            <a:r>
              <a:rPr lang="th-TH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ราคา</a:t>
            </a:r>
            <a:endParaRPr lang="th-TH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542651"/>
              </p:ext>
            </p:extLst>
          </p:nvPr>
        </p:nvGraphicFramePr>
        <p:xfrm>
          <a:off x="467544" y="1556792"/>
          <a:ext cx="8136904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142344">
                <a:tc>
                  <a:txBody>
                    <a:bodyPr/>
                    <a:lstStyle/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หน่วยบริการบันทึกค่าเสื่อมราคาสินทรัพย์</a:t>
                      </a:r>
                    </a:p>
                    <a:p>
                      <a:r>
                        <a:rPr lang="en-US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ค่าเสื่อมราคา –(ตามประเภท)</a:t>
                      </a:r>
                    </a:p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ค่าเสื่อมราคาสะสม(ตามประเภท)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หน่วยบริการบันทึกค่าเสื่อมราคาสินทรัพย์-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</a:t>
                      </a:r>
                    </a:p>
                    <a:p>
                      <a:r>
                        <a:rPr lang="en-US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ค่าเสื่อมราคา –(ตามประเภท-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interface)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ค่าเสื่อมราคาสะสม(ตามประเภท -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interface)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หน่วยบริการบันทึกค่าตัดจำหน่าย</a:t>
                      </a:r>
                    </a:p>
                    <a:p>
                      <a:r>
                        <a:rPr lang="en-US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ค่าตัดจำหน่าย-โปรแกรมคอมพิวเตอร์</a:t>
                      </a:r>
                    </a:p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[5105010148.101]</a:t>
                      </a:r>
                    </a:p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ค่าตัดจำหน่ายสะสมโปรแกรมคอมพิวเตอร์[1209010103.101]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หน่วยบริการบันทึกค่าตัดจำหน่าย-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Dr.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ค่าตัดจำหน่าย-โปรแกรมคอมพิวเตอร์-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Interface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[5105010164.101]</a:t>
                      </a:r>
                    </a:p>
                    <a:p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Cr </a:t>
                      </a:r>
                      <a:r>
                        <a:rPr lang="th-TH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ค่าตัดจำหน่ายสะสมโปรแกรมคอมพิวเตอร์</a:t>
                      </a:r>
                      <a:r>
                        <a:rPr lang="en-US" sz="1800" b="0" i="0" u="none" strike="noStrike" kern="1200" baseline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– Interface [1209030102.101]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สี่เหลี่ยมผืนผ้า 3"/>
          <p:cNvSpPr/>
          <p:nvPr/>
        </p:nvSpPr>
        <p:spPr>
          <a:xfrm>
            <a:off x="4622772" y="5844390"/>
            <a:ext cx="4341716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“กรอบการบันทึกบัญชีเกณฑ์คงค้างฯปี2562 หน้า </a:t>
            </a:r>
            <a:r>
              <a:rPr lang="th-TH" sz="14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78 </a:t>
            </a:r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(หน้า 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hfo62.cfo.in.th)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ลูกศรโค้งซ้าย 4"/>
          <p:cNvSpPr/>
          <p:nvPr/>
        </p:nvSpPr>
        <p:spPr>
          <a:xfrm>
            <a:off x="8028384" y="5301208"/>
            <a:ext cx="288032" cy="54318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276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1619672" y="260648"/>
            <a:ext cx="561662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ที่มาการคิดค่าเสื่อมราคาของสินทรัพย์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187410"/>
            <a:ext cx="8136904" cy="461665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อายุการใช้งานสินทรัพย์ถาวรและค่าเสื่อมราคา</a:t>
            </a: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539552" y="4365104"/>
            <a:ext cx="8280920" cy="1440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มาตรฐาน</a:t>
            </a:r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การบัญชี ฉบับที่ 38 </a:t>
            </a:r>
            <a:endParaRPr lang="th-TH" dirty="0" smtClean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 101 เรื่องการตัดจำหน่ายสินทรัพย์ที่ไม่มีตัวตน</a:t>
            </a: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539552" y="1916832"/>
            <a:ext cx="8280920" cy="22322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หนังสือสำนักงานปลัดกระทรวงสาธารณสุข </a:t>
            </a:r>
          </a:p>
          <a:p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ที่ </a:t>
            </a:r>
            <a:r>
              <a:rPr lang="th-TH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สธ</a:t>
            </a:r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0201.024.6/</a:t>
            </a:r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 370 ลงวันที่ 23 กุมภาพันธ์ 2559 </a:t>
            </a:r>
          </a:p>
          <a:p>
            <a:r>
              <a:rPr lang="th-TH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เรื่อง หลักเกณฑ์การคำนวณค่าเสื่อมราคาทรัพย์สินถาวรสำนักงานปลัดกระทรวงสาธารณสุข </a:t>
            </a:r>
          </a:p>
        </p:txBody>
      </p:sp>
    </p:spTree>
    <p:extLst>
      <p:ext uri="{BB962C8B-B14F-4D97-AF65-F5344CB8AC3E}">
        <p14:creationId xmlns:p14="http://schemas.microsoft.com/office/powerpoint/2010/main" val="3707355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55576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</a:t>
            </a:r>
            <a:r>
              <a:rPr lang="th-TH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ตรวจสอบครุภัณฑ์กับ</a:t>
            </a:r>
            <a:r>
              <a:rPr lang="th-TH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งบทดลอง</a:t>
            </a:r>
          </a:p>
        </p:txBody>
      </p:sp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404075"/>
              </p:ext>
            </p:extLst>
          </p:nvPr>
        </p:nvGraphicFramePr>
        <p:xfrm>
          <a:off x="539552" y="980728"/>
          <a:ext cx="8136904" cy="439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รายการ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วิธีการตรวจสอบ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1.ตรวจสอบราคาทุนของสินทรัพย์แต่ละประเภท ทั้งยอดยกมา ยอดประจำเดือนและยอดคงเหลือ(ยอดยกไป)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ตรวจงบทดลองกับทะเบียนคุมสินทรัพย์และค่าเสื่อมราคา</a:t>
                      </a:r>
                    </a:p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1.ลงรายการครบถ้วน ตรงกันหรือไม่</a:t>
                      </a:r>
                    </a:p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บันทึกครุภัณฑ์ถูกประเภทหรือไม่(เพราะครุภัณฑ์แต่ละประเภทอายุการใช้งานอย่างมีประสิทธิภาพจะต่างกัน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2.ตรวจสอบยอดบันทึกบัญชีค่าเสื่อมราคาประจำเดือนของสินทรัพย์แต่ละประเภท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2.บันทึกยอดค่าเสื่อมราคาของสินทรัพย์แต่ละประเภทเท่ากันหรือไม่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3.ตรวจสอบยอดค่าเสื่อมราคาสะสมของสินทรัพย์แต่ละประเภท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3.ยอดค่าเสื่อมราคาสะสมของสินทรัพย์แต่ละประเภทเท่ากันหรือไม่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4.ตรวจสอบราคาทุนของสินทรัพย์เทียบค่าเสื่อมราคาสะสม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4.ค่าเสื่อมราคาสะสมเกินราคาทุนหรือไม่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63888" y="5589240"/>
            <a:ext cx="4896544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h-TH" sz="20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ตัวอย่างทะเบียนคุมสินทรัพย์และค่าเสื่อมราคา</a:t>
            </a:r>
            <a:endParaRPr lang="th-TH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074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260648"/>
            <a:ext cx="7560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การเปลี่ยนแปลงเกี่ยวกับวัสดุ ที่ดิน(ถ้ามี) อาคารและครุภัณฑ์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829805"/>
              </p:ext>
            </p:extLst>
          </p:nvPr>
        </p:nvGraphicFramePr>
        <p:xfrm>
          <a:off x="539553" y="908720"/>
          <a:ext cx="8280918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199"/>
                <a:gridCol w="3168352"/>
                <a:gridCol w="331236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ปี2561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ปี2562</a:t>
                      </a:r>
                      <a:endParaRPr lang="th-TH" sz="18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การผลิตสมุนไพร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บันทึก ส่วนเพิ่มมูลค่าจากการผลิตสินค้า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ยกเลิก </a:t>
                      </a:r>
                      <a:endParaRPr lang="th-TH" sz="18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8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การจ่ายเงิน จ่ายโดยการโอนเงินฝากคลัง(โอนขายบิล) ในระบบ</a:t>
                      </a:r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GFMIS</a:t>
                      </a:r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2568" y="3228758"/>
            <a:ext cx="8280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ปัญหาเกี่ยวกับ เรื่อง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วัสดุคงเหลือ ที่ดิน(ถ้ามี) อาคารและครุภัณฑ์ 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856986"/>
              </p:ext>
            </p:extLst>
          </p:nvPr>
        </p:nvGraphicFramePr>
        <p:xfrm>
          <a:off x="611560" y="3933056"/>
          <a:ext cx="7920880" cy="231648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04257"/>
                <a:gridCol w="5616623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</a:t>
                      </a:r>
                      <a:endParaRPr lang="th-TH" sz="20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งานพัสดุ</a:t>
                      </a:r>
                      <a:r>
                        <a:rPr lang="th-TH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-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ส่ง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ใบส่งของ/ใบแจ้งหนี้ช้า</a:t>
                      </a:r>
                    </a:p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-รายงาน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มูลค่าคงคลังช้า</a:t>
                      </a:r>
                    </a:p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-แจ้ง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วัสดุผิดประเภท </a:t>
                      </a:r>
                      <a:endParaRPr lang="th-TH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การคิดค่าเสื่อม</a:t>
                      </a:r>
                      <a:endParaRPr lang="th-TH" sz="20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-งานพัสดุกับงานบัญชี รับรู้ครุภัณฑ์ไม่ตรงกัน</a:t>
                      </a:r>
                    </a:p>
                    <a:p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-รายงาน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ค่าเสื่อม</a:t>
                      </a:r>
                      <a:r>
                        <a:rPr lang="th-TH" sz="2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ราคา ไม่ตรง</a:t>
                      </a:r>
                      <a:endParaRPr lang="th-TH" sz="20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</a:t>
                      </a:r>
                      <a:r>
                        <a:rPr lang="en-U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**</a:t>
                      </a:r>
                      <a:r>
                        <a:rPr lang="th-TH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โปรแกรม </a:t>
                      </a:r>
                      <a:r>
                        <a:rPr lang="en-U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Access</a:t>
                      </a:r>
                    </a:p>
                    <a:p>
                      <a:r>
                        <a:rPr lang="en-US" sz="2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**Excel</a:t>
                      </a:r>
                      <a:endParaRPr lang="th-TH" sz="2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358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CC\Desktop\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6371769" cy="369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532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48680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826601" y="298976"/>
            <a:ext cx="4841743" cy="51131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แหล่งที่มาของข้อมูลวัสดุ/ครุภัณฑ์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323527" y="1071900"/>
            <a:ext cx="2835309" cy="412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มาจาก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</a:t>
            </a:r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จัดซื้อ</a:t>
            </a:r>
          </a:p>
        </p:txBody>
      </p:sp>
      <p:graphicFrame>
        <p:nvGraphicFramePr>
          <p:cNvPr id="25" name="ตาราง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203150"/>
              </p:ext>
            </p:extLst>
          </p:nvPr>
        </p:nvGraphicFramePr>
        <p:xfrm>
          <a:off x="326084" y="1628800"/>
          <a:ext cx="8494388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7644"/>
                <a:gridCol w="1872208"/>
                <a:gridCol w="1728192"/>
                <a:gridCol w="309634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</a:t>
                      </a:r>
                    </a:p>
                    <a:p>
                      <a:pPr algn="ctr"/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เภสัชกรรม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เทคนิคการแพทย์</a:t>
                      </a:r>
                      <a:endParaRPr lang="th-TH" sz="1800" b="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ทันตก</a:t>
                      </a:r>
                      <a:r>
                        <a:rPr lang="th-TH" sz="1800" b="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รรม</a:t>
                      </a:r>
                      <a:endParaRPr lang="th-TH" sz="1800" b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กลุ่มงาน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บริหาร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</a:t>
                      </a:r>
                    </a:p>
                    <a:p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-วัสดุเภสัชกรรม</a:t>
                      </a:r>
                    </a:p>
                    <a:p>
                      <a:r>
                        <a:rPr lang="th-TH" sz="1800" b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-วัสดุการแพทย์ทั่วไป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-วัสดุวิทยาศาสตร์และการแพทย์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-วัสดุทันตก</a:t>
                      </a:r>
                      <a:r>
                        <a:rPr lang="th-TH" sz="1800" b="0" u="none" strike="noStrike" dirty="0" err="1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รรม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-วัสดุสำนักงาน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-วัสดุยานพาหนะและขนส่ง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-วัสดุเชื้อเพลิงและหล่อลื่น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-วัสดุไฟฟ้าและวิทยุ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-วัสดุโฆษณาและเผยแพร่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-วัสดุคอมพิวเตอร์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-วัสดุงานบ้านงานครัว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-วัสดุบริโภค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-วัสดุเครื่องแต่งกาย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-วัสดุก่อสร้าง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0" u="none" strike="noStrike" dirty="0" smtClean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-วัสดุอื่น</a:t>
                      </a:r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8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23526" y="5877272"/>
            <a:ext cx="5472609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หน่วยงานที่มีการผลิตสมุนไพร</a:t>
            </a:r>
          </a:p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วัตถุดิบ สินค้าระหว่างผลิต  สินค้าสำเร็จรูป 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539552" y="5301208"/>
            <a:ext cx="835292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ครุภัณฑ์</a:t>
            </a:r>
            <a:endParaRPr lang="th-TH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44792" y="5999911"/>
            <a:ext cx="1687448" cy="5638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tx1"/>
                </a:solidFill>
              </a:rPr>
              <a:t>แพทย์แผนไทย</a:t>
            </a:r>
            <a:endParaRPr lang="th-TH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16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48680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826601" y="298976"/>
            <a:ext cx="4265679" cy="51131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แหล่งที่มาของข้อมูลวัสดุ (ต่อ)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323527" y="1071900"/>
            <a:ext cx="3168353" cy="556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มาจาก </a:t>
            </a:r>
            <a:r>
              <a:rPr lang="th-TH" sz="2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หน่วยงานอื่น</a:t>
            </a:r>
            <a:endParaRPr lang="th-TH" sz="2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909815"/>
              </p:ext>
            </p:extLst>
          </p:nvPr>
        </p:nvGraphicFramePr>
        <p:xfrm>
          <a:off x="324662" y="1916832"/>
          <a:ext cx="8639826" cy="2834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1751"/>
                <a:gridCol w="5988075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สปสช</a:t>
                      </a:r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./องค์การเภสัชกรรม</a:t>
                      </a:r>
                    </a:p>
                    <a:p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en-US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AID(HIV)</a:t>
                      </a:r>
                      <a:endParaRPr lang="en-US" sz="24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</a:t>
                      </a:r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TB </a:t>
                      </a:r>
                      <a:endParaRPr lang="th-TH" sz="2400" baseline="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</a:t>
                      </a:r>
                      <a:r>
                        <a:rPr lang="en-US" sz="2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epoetin</a:t>
                      </a:r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</a:t>
                      </a:r>
                      <a:r>
                        <a:rPr lang="th-TH" sz="24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จากสปสช</a:t>
                      </a:r>
                      <a:r>
                        <a:rPr lang="th-TH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สำหรับผู้ป่วย  </a:t>
                      </a:r>
                    </a:p>
                    <a:p>
                      <a:r>
                        <a:rPr lang="th-TH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CAPD</a:t>
                      </a:r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24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รพ.อื่น</a:t>
                      </a:r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</a:t>
                      </a:r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วัคซีน</a:t>
                      </a:r>
                    </a:p>
                    <a:p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-ยายืม</a:t>
                      </a:r>
                      <a:r>
                        <a:rPr lang="th-TH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ยา </a:t>
                      </a:r>
                      <a:r>
                        <a:rPr lang="en-US" sz="24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Refer</a:t>
                      </a:r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รับบริจาค</a:t>
                      </a:r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-วัสดุอื่นๆ/ครุภัณฑ์ต่ำกว่าเกณฑ์</a:t>
                      </a:r>
                      <a:endParaRPr lang="th-TH" sz="2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วงเล็บปีกกาขวา 2"/>
          <p:cNvSpPr/>
          <p:nvPr/>
        </p:nvSpPr>
        <p:spPr>
          <a:xfrm>
            <a:off x="7524328" y="1772816"/>
            <a:ext cx="576064" cy="2376264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8244408" y="1772817"/>
            <a:ext cx="492443" cy="22322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vert="vert270" wrap="square" rtlCol="0">
            <a:sp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กลุ่มงานเภสัชกรรม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73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954377" y="1835785"/>
            <a:ext cx="3384375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รับวัสดุ(ยา,วัสดุเภสัชกรรม,วัสดุการแพทย์ทั่วไป,วัสดุอื่นๆ)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วงรี 2"/>
          <p:cNvSpPr/>
          <p:nvPr/>
        </p:nvSpPr>
        <p:spPr>
          <a:xfrm>
            <a:off x="2771800" y="404664"/>
            <a:ext cx="3744416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หน่วยจัดซื้อ</a:t>
            </a:r>
          </a:p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สั่งซื้อวัสดุ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2984821" y="2965140"/>
            <a:ext cx="3384375" cy="607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กรรมการตรวจรับ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ข้าวหลามตัด 4"/>
          <p:cNvSpPr/>
          <p:nvPr/>
        </p:nvSpPr>
        <p:spPr>
          <a:xfrm>
            <a:off x="3488876" y="4077072"/>
            <a:ext cx="2376264" cy="151216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</a:rPr>
              <a:t>ใ</a:t>
            </a:r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บแจ้งหนี้/ใบส่งของ และใบตรวจรับ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3707904" y="6021288"/>
            <a:ext cx="215723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สำเนาส่งงานบัญชี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8" name="ลูกศรเชื่อมต่อแบบตรง 7"/>
          <p:cNvCxnSpPr>
            <a:stCxn id="5" idx="3"/>
          </p:cNvCxnSpPr>
          <p:nvPr/>
        </p:nvCxnSpPr>
        <p:spPr>
          <a:xfrm>
            <a:off x="5865140" y="4833156"/>
            <a:ext cx="9391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สี่เหลี่ยมผืนผ้ามุมมน 8"/>
          <p:cNvSpPr/>
          <p:nvPr/>
        </p:nvSpPr>
        <p:spPr>
          <a:xfrm>
            <a:off x="6948264" y="4257092"/>
            <a:ext cx="158417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ตังจริงแนบเรื่องขออนุมัติซื้อ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ลูกศรเชื่อมต่อแบบตรง 11"/>
          <p:cNvCxnSpPr>
            <a:stCxn id="3" idx="4"/>
            <a:endCxn id="2" idx="0"/>
          </p:cNvCxnSpPr>
          <p:nvPr/>
        </p:nvCxnSpPr>
        <p:spPr>
          <a:xfrm>
            <a:off x="4644008" y="1412776"/>
            <a:ext cx="2557" cy="4230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>
            <a:stCxn id="4" idx="2"/>
            <a:endCxn id="5" idx="0"/>
          </p:cNvCxnSpPr>
          <p:nvPr/>
        </p:nvCxnSpPr>
        <p:spPr>
          <a:xfrm flipH="1">
            <a:off x="4677008" y="3573016"/>
            <a:ext cx="1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ลูกศรเชื่อมต่อแบบตรง 19"/>
          <p:cNvCxnSpPr>
            <a:stCxn id="5" idx="2"/>
          </p:cNvCxnSpPr>
          <p:nvPr/>
        </p:nvCxnSpPr>
        <p:spPr>
          <a:xfrm>
            <a:off x="4677008" y="5589240"/>
            <a:ext cx="1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5536" y="4365104"/>
            <a:ext cx="2160240" cy="1200329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ใบแจ้งหนี้/ใบส่งของ ลงลายมือชื่อ/</a:t>
            </a:r>
            <a:r>
              <a:rPr lang="th-TH" sz="18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กรรมการตรวจรับ</a:t>
            </a:r>
          </a:p>
          <a:p>
            <a:pPr algn="ctr"/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ผู้รับสินค้า/ผู้รับของ</a:t>
            </a:r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4" name="ลูกศรเชื่อมต่อแบบตรง 23"/>
          <p:cNvCxnSpPr>
            <a:stCxn id="2" idx="2"/>
          </p:cNvCxnSpPr>
          <p:nvPr/>
        </p:nvCxnSpPr>
        <p:spPr>
          <a:xfrm flipH="1">
            <a:off x="4644008" y="2483857"/>
            <a:ext cx="2557" cy="48128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สี่เหลี่ยมผืนผ้ามุมมน 25"/>
          <p:cNvSpPr/>
          <p:nvPr/>
        </p:nvSpPr>
        <p:spPr>
          <a:xfrm>
            <a:off x="251520" y="260648"/>
            <a:ext cx="2160240" cy="801127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Flowchart  </a:t>
            </a:r>
            <a:r>
              <a:rPr lang="th-TH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</a:t>
            </a:r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รับวัสดุ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0" name="ลูกศรเชื่อมต่อแบบตรง 9"/>
          <p:cNvCxnSpPr>
            <a:stCxn id="4" idx="3"/>
          </p:cNvCxnSpPr>
          <p:nvPr/>
        </p:nvCxnSpPr>
        <p:spPr>
          <a:xfrm>
            <a:off x="6369196" y="3269078"/>
            <a:ext cx="435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สี่เหลี่ยมผืนผ้ามุมมน 10"/>
          <p:cNvSpPr/>
          <p:nvPr/>
        </p:nvSpPr>
        <p:spPr>
          <a:xfrm>
            <a:off x="6948264" y="2965140"/>
            <a:ext cx="1440160" cy="607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รับเข้าคลัง</a:t>
            </a:r>
            <a:endParaRPr lang="th-TH" sz="18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55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แผนผังลำดับงาน: สิ้นสุด 6"/>
          <p:cNvSpPr>
            <a:spLocks noChangeArrowheads="1"/>
          </p:cNvSpPr>
          <p:nvPr/>
        </p:nvSpPr>
        <p:spPr bwMode="auto">
          <a:xfrm>
            <a:off x="1213282" y="503093"/>
            <a:ext cx="1892300" cy="552450"/>
          </a:xfrm>
          <a:prstGeom prst="flowChartTerminator">
            <a:avLst/>
          </a:prstGeom>
          <a:ln>
            <a:headEnd/>
            <a:tailEnd/>
          </a:ln>
          <a:ex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เจ้าหน้าที่พัสดุ</a:t>
            </a:r>
            <a:endParaRPr kumimoji="0" lang="en-US" alt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ส่งเอกสาร</a:t>
            </a:r>
            <a:endParaRPr kumimoji="0" lang="en-US" altLang="th-TH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กล่องข้อความ 2"/>
          <p:cNvSpPr txBox="1">
            <a:spLocks noChangeArrowheads="1"/>
          </p:cNvSpPr>
          <p:nvPr/>
        </p:nvSpPr>
        <p:spPr bwMode="auto">
          <a:xfrm>
            <a:off x="4199091" y="396240"/>
            <a:ext cx="4624387" cy="1066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1.สำเนาใบส่งของ/ใบแจ้งหนี้/สำเนาบิลเงินสด/ใบเสร็จรับเงิน/ใบสำคัญรับเงิน/</a:t>
            </a: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ใบส่งมอบงาน</a:t>
            </a:r>
            <a:endParaRPr kumimoji="0" lang="en-US" altLang="th-TH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สำเนาใบตรวจรับการจัดซื้อ/จัดจ้างที่มีลายเซ็นกรรมการลงนามครบถ้วน </a:t>
            </a:r>
            <a:r>
              <a:rPr kumimoji="0" lang="th-TH" altLang="th-TH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พร้อมระบุประเภทวัสดุ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สี่เหลี่ยมผืนผ้า 8"/>
          <p:cNvSpPr>
            <a:spLocks noChangeArrowheads="1"/>
          </p:cNvSpPr>
          <p:nvPr/>
        </p:nvSpPr>
        <p:spPr bwMode="auto">
          <a:xfrm>
            <a:off x="1424899" y="2840614"/>
            <a:ext cx="1428750" cy="485775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</a:t>
            </a: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4291699" y="3728495"/>
            <a:ext cx="2714625" cy="6350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บันทึกบัญชีรับวัสดุตามประเภทในสำเนาใบตรวจรับการจัดซื้อ/จัดจ้าง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สี่เหลี่ยมผืนผ้า 9"/>
          <p:cNvSpPr>
            <a:spLocks noChangeArrowheads="1"/>
          </p:cNvSpPr>
          <p:nvPr/>
        </p:nvSpPr>
        <p:spPr bwMode="auto">
          <a:xfrm>
            <a:off x="4218393" y="1532330"/>
            <a:ext cx="4624387" cy="744541"/>
          </a:xfrm>
          <a:prstGeom prst="rect">
            <a:avLst/>
          </a:prstGeom>
          <a:ln>
            <a:headEnd/>
            <a:tailEnd/>
          </a:ln>
          <a:extLst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1.ส่งรายงานมูลค่าเบิกวัสดุของ รพ.สต. 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รายงานมูลค่าการเบิกวัสดุของ รพ.สต. โดยเจ้าหน้าที่พัสดุลงลายมือชื่อกำกับ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9" name="ลูกศรเชื่อมต่อแบบตรง 8"/>
          <p:cNvCxnSpPr/>
          <p:nvPr/>
        </p:nvCxnSpPr>
        <p:spPr>
          <a:xfrm flipH="1">
            <a:off x="2249917" y="1074939"/>
            <a:ext cx="1" cy="1671264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4222750" y="2372964"/>
            <a:ext cx="4589898" cy="13086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1.ส่งรายงานมูลค่าคงคลัง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รายงานมูลค่าคงคลังประจำเดือน โดยเจ้าหน้าที่พัสดุ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ลงลายมือกำกับ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รายละเอียดประกอบรายงานวัสดุคงคลัง แต่ละประเภท พร้อมลงนามรับรองการสอบทานการคำนวณมูลค่าคงเหลือ  ถูกต้องแต่ละรายการ</a:t>
            </a: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4290844" y="4462079"/>
            <a:ext cx="2854667" cy="400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บันทึกบัญชีการเบิกวัสดุของ รพ.สต.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4244067" y="5042402"/>
            <a:ext cx="2257848" cy="400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บันทึกวัสดุใช้ไป ของ รพ.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4286620" y="5535022"/>
            <a:ext cx="4097580" cy="114004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งานบัญชีตรวจสอบมูลค่ายอดยกมา  รับ  จ่าย  คงเหลือ ระหว่างงบทดลองกับรายงานมูลค่าคงคลัง และ  รายละเอียดประกอบรายงานวัสดุคงคลัง แต่ละประเภท ถ้าไม่ถูกต้อง  ส่งคืนพัสดุเพื่อทำบันทึกชี้แจง แล้วนำมาปรับปรุงบัญชี</a:t>
            </a:r>
            <a:endParaRPr kumimoji="0" lang="th-TH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4" name="ตัวเชื่อมต่อตรง 13"/>
          <p:cNvCxnSpPr/>
          <p:nvPr/>
        </p:nvCxnSpPr>
        <p:spPr>
          <a:xfrm>
            <a:off x="3538966" y="808759"/>
            <a:ext cx="0" cy="2295525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3532905" y="808759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ตัวเชื่อมต่อตรง 15"/>
          <p:cNvCxnSpPr/>
          <p:nvPr/>
        </p:nvCxnSpPr>
        <p:spPr>
          <a:xfrm>
            <a:off x="3097645" y="808759"/>
            <a:ext cx="4191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/>
          <p:nvPr/>
        </p:nvCxnSpPr>
        <p:spPr>
          <a:xfrm>
            <a:off x="3516745" y="3104284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ลูกศรเชื่อมต่อแบบตรง 17"/>
          <p:cNvCxnSpPr/>
          <p:nvPr/>
        </p:nvCxnSpPr>
        <p:spPr>
          <a:xfrm>
            <a:off x="3552824" y="2052702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2213405" y="3402805"/>
            <a:ext cx="10680" cy="1138238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ตัวเชื่อมต่อตรง 19"/>
          <p:cNvCxnSpPr/>
          <p:nvPr/>
        </p:nvCxnSpPr>
        <p:spPr>
          <a:xfrm>
            <a:off x="2867453" y="3219898"/>
            <a:ext cx="695325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>
            <a:off x="3583855" y="4040488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3604778" y="4589750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ลูกศรเชื่อมต่อแบบตรง 23"/>
          <p:cNvCxnSpPr/>
          <p:nvPr/>
        </p:nvCxnSpPr>
        <p:spPr>
          <a:xfrm>
            <a:off x="3604778" y="5235167"/>
            <a:ext cx="657225" cy="0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ข้าวหลามตัด 2"/>
          <p:cNvSpPr>
            <a:spLocks noChangeArrowheads="1"/>
          </p:cNvSpPr>
          <p:nvPr/>
        </p:nvSpPr>
        <p:spPr bwMode="auto">
          <a:xfrm>
            <a:off x="952498" y="4583615"/>
            <a:ext cx="2543175" cy="1317625"/>
          </a:xfrm>
          <a:prstGeom prst="diamond">
            <a:avLst/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งานบัญชีตรวจสอบความถูกต้องมูลค่าคงคลัง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27" name="ตัวเชื่อมต่อตรง 26"/>
          <p:cNvCxnSpPr/>
          <p:nvPr/>
        </p:nvCxnSpPr>
        <p:spPr>
          <a:xfrm flipH="1" flipV="1">
            <a:off x="806246" y="3943562"/>
            <a:ext cx="3378" cy="12988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84503" y="3467308"/>
            <a:ext cx="1040395" cy="428625"/>
          </a:xfrm>
          <a:prstGeom prst="rect">
            <a:avLst/>
          </a:prstGeom>
          <a:solidFill>
            <a:srgbClr val="FF0000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ไม่ถูกต้อง</a:t>
            </a:r>
          </a:p>
        </p:txBody>
      </p:sp>
      <p:cxnSp>
        <p:nvCxnSpPr>
          <p:cNvPr id="29" name="ตัวเชื่อมต่อตรง 28"/>
          <p:cNvCxnSpPr/>
          <p:nvPr/>
        </p:nvCxnSpPr>
        <p:spPr>
          <a:xfrm flipV="1">
            <a:off x="809624" y="779318"/>
            <a:ext cx="0" cy="268799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แผนผังลำดับงาน: สิ้นสุด 26"/>
          <p:cNvSpPr>
            <a:spLocks noChangeArrowheads="1"/>
          </p:cNvSpPr>
          <p:nvPr/>
        </p:nvSpPr>
        <p:spPr bwMode="auto">
          <a:xfrm>
            <a:off x="1049769" y="6180206"/>
            <a:ext cx="2219325" cy="447675"/>
          </a:xfrm>
          <a:prstGeom prst="flowChartTerminator">
            <a:avLst/>
          </a:prstGeom>
          <a:ln>
            <a:headEnd/>
            <a:tailEnd/>
          </a:ln>
          <a:ex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altLang="th-TH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altLang="th-TH" sz="1400" dirty="0">
              <a:solidFill>
                <a:srgbClr val="000000"/>
              </a:solidFill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เก็บเอกสารประกอบการบันทึกบัญชี</a:t>
            </a:r>
            <a:endParaRPr kumimoji="0" lang="en-US" altLang="th-TH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32" name="ลูกศรเชื่อมต่อแบบตรง 31"/>
          <p:cNvCxnSpPr/>
          <p:nvPr/>
        </p:nvCxnSpPr>
        <p:spPr>
          <a:xfrm>
            <a:off x="2190949" y="5878581"/>
            <a:ext cx="0" cy="301625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311962" y="118646"/>
            <a:ext cx="720101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628900" algn="l"/>
                <a:tab pos="4114800" algn="l"/>
                <a:tab pos="5257800" algn="l"/>
              </a:tabLs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28900" algn="l"/>
                <a:tab pos="4114800" algn="l"/>
                <a:tab pos="5257800" algn="l"/>
              </a:tabLst>
            </a:pPr>
            <a:r>
              <a:rPr kumimoji="0" lang="th-TH" alt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ขั้นตอนการปฏิบัติงาน                                            วิธีการปฏิบัติงาน</a:t>
            </a:r>
            <a:endParaRPr kumimoji="0" lang="en-US" alt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48" name="Rectangle 4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alt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7504" y="127018"/>
            <a:ext cx="553998" cy="319937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270" wrap="square" rtlCol="0">
            <a:spAutoFit/>
          </a:bodyPr>
          <a:lstStyle/>
          <a:p>
            <a:pPr algn="ctr"/>
            <a:r>
              <a:rPr lang="en-US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Flowchart </a:t>
            </a:r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การรับรู้วัสดุ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6" name="ตัวเชื่อมต่อตรง 25"/>
          <p:cNvCxnSpPr>
            <a:stCxn id="13" idx="1"/>
          </p:cNvCxnSpPr>
          <p:nvPr/>
        </p:nvCxnSpPr>
        <p:spPr>
          <a:xfrm flipH="1" flipV="1">
            <a:off x="809624" y="5242427"/>
            <a:ext cx="142874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ลูกศรเชื่อมต่อแบบตรง 37"/>
          <p:cNvCxnSpPr>
            <a:endCxn id="3" idx="1"/>
          </p:cNvCxnSpPr>
          <p:nvPr/>
        </p:nvCxnSpPr>
        <p:spPr>
          <a:xfrm>
            <a:off x="809624" y="779318"/>
            <a:ext cx="40365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ตัวเชื่อมต่อตรง 40"/>
          <p:cNvCxnSpPr/>
          <p:nvPr/>
        </p:nvCxnSpPr>
        <p:spPr>
          <a:xfrm>
            <a:off x="3568841" y="3219898"/>
            <a:ext cx="35937" cy="202253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512972" y="1155263"/>
            <a:ext cx="1075896" cy="30777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h-TH" sz="1400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***ตัวอย่าง</a:t>
            </a:r>
            <a:endParaRPr lang="th-TH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9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916832"/>
            <a:ext cx="29883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</a:t>
            </a:r>
            <a:endParaRPr lang="th-TH" dirty="0"/>
          </a:p>
        </p:txBody>
      </p:sp>
      <p:sp>
        <p:nvSpPr>
          <p:cNvPr id="4" name="สี่เหลี่ยมผืนผ้ามุมมน 3"/>
          <p:cNvSpPr/>
          <p:nvPr/>
        </p:nvSpPr>
        <p:spPr>
          <a:xfrm>
            <a:off x="2987824" y="476672"/>
            <a:ext cx="352839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182098"/>
              </p:ext>
            </p:extLst>
          </p:nvPr>
        </p:nvGraphicFramePr>
        <p:xfrm>
          <a:off x="251520" y="1428666"/>
          <a:ext cx="8424936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4936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กรอบการบันทึกบัญชีประเภทการผลิตสมุนไพร</a:t>
                      </a:r>
                      <a:br>
                        <a:rPr lang="th-TH" sz="24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ประเภท การผลิตสมุนไพร เพื่อใช้และ </a:t>
                      </a:r>
                      <a:r>
                        <a:rPr lang="th-TH" sz="1800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จําหน่าย</a:t>
                      </a:r>
                      <a:r>
                        <a:rPr lang="th-TH" sz="1800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ในโรงพยาบาล</a:t>
                      </a:r>
                      <a:endParaRPr lang="en-US" sz="1800" baseline="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996816"/>
              </p:ext>
            </p:extLst>
          </p:nvPr>
        </p:nvGraphicFramePr>
        <p:xfrm>
          <a:off x="251520" y="2345204"/>
          <a:ext cx="8496944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370840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1. หน่วยบริการดำเนินการจัดซื้อวัตถุดิบ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วัตถุดิบ [1105010101.101]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เจ้าหนี้-วัตถุดิบ [2101020199.141]</a:t>
                      </a:r>
                    </a:p>
                    <a:p>
                      <a:endParaRPr lang="th-TH" sz="16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2. หน่วยบริการดำเนินการจ่ายชำระหนี้ค่าวัตถุดิบ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เจ้าหนี้-วัตถุดิบ [2101020199.141]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เงินฝากธนาคาร-นอกงบประมาณ</a:t>
                      </a:r>
                    </a:p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ออมทรัพย์ [1101030102.101]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ภาษีเงินได้หัก ณ ที่จ่ายรอนำส่ง</a:t>
                      </a:r>
                    </a:p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[2111020199.107]</a:t>
                      </a:r>
                      <a:endParaRPr lang="th-TH" sz="16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3. หน่วยบริการเบิกวัตถุดิบไปใช้ในการผลิต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สินค้าระหว่างผลิต [1105010102.101]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วัตถุดิบ [1105010101.101]</a:t>
                      </a:r>
                    </a:p>
                    <a:p>
                      <a:endParaRPr lang="th-TH" sz="16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4. หน่วยบริการผลิตสินค้าสมุนไพรสำเร็จรูปเสร็จ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สินค้าสำเร็จรูป [1105010103.101]</a:t>
                      </a:r>
                    </a:p>
                    <a:p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สินค้าระหว่างผลิต [1105010102.101]</a:t>
                      </a:r>
                    </a:p>
                    <a:p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ยา [1105010103.102]</a:t>
                      </a:r>
                    </a:p>
                    <a:p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Cr </a:t>
                      </a: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สินค่าสำเร็จรูป [1105010103.101</a:t>
                      </a:r>
                      <a:endParaRPr lang="th-TH" sz="1600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endParaRPr lang="th-TH" sz="16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366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075240" cy="940966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กรอบการบันทึกบัญชีประเภทการผลิตสมุนไพร</a:t>
            </a:r>
            <a:br>
              <a:rPr lang="th-TH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ประเภท การผลิตสมุนไพร เพื่อใช้</a:t>
            </a:r>
            <a:r>
              <a:rPr lang="th-TH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th-TH" sz="18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จําหน่าย</a:t>
            </a:r>
            <a:r>
              <a:rPr lang="th-TH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ในโรงพยาบาล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51520" y="1700808"/>
            <a:ext cx="4731568" cy="423738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หน่วย</a:t>
            </a:r>
            <a:r>
              <a:rPr lang="th-TH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บริการที่จำหน่าย</a:t>
            </a:r>
            <a:r>
              <a:rPr lang="th-TH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สมุนไพร</a:t>
            </a:r>
            <a:endParaRPr lang="th-TH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277180" y="2563852"/>
            <a:ext cx="4330824" cy="316940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ลูกหนี้ค่าสินค้าบุคคลภายนอก [1102050194.109]</a:t>
            </a:r>
          </a:p>
          <a:p>
            <a:pPr marL="0" indent="0">
              <a:buNone/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Cr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รายได้จากการจำหน่ายยาสมุนไพร-หน่วยงาน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ภาครัฐ [4301010102.103]</a:t>
            </a:r>
            <a:endParaRPr lang="th-TH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th-TH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หน่วยบริการได้รับโอนเงินชำระ</a:t>
            </a:r>
          </a:p>
          <a:p>
            <a:pPr marL="0" indent="0">
              <a:buNone/>
            </a:pPr>
            <a:r>
              <a:rPr lang="en-US" sz="16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เงินฝากคลัง-หน่วยเบิกจ่าย/ เงินฝากคลัง-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หน่วยงานย่อย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[1101020501.101] / [1101020501.102]</a:t>
            </a:r>
          </a:p>
          <a:p>
            <a:pPr marL="0" indent="0">
              <a:buNone/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ลูกหนี้ค่าสินค้าบุคคลภายนอก</a:t>
            </a:r>
          </a:p>
          <a:p>
            <a:pPr marL="0" indent="0">
              <a:buNone/>
            </a:pP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[1102050194.109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]</a:t>
            </a:r>
            <a:endParaRPr lang="th-TH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954800" y="1700808"/>
            <a:ext cx="4009688" cy="432048"/>
          </a:xfrm>
          <a:solidFill>
            <a:srgbClr val="0070C0"/>
          </a:solidFill>
        </p:spPr>
        <p:txBody>
          <a:bodyPr>
            <a:normAutofit fontScale="25000" lnSpcReduction="20000"/>
          </a:bodyPr>
          <a:lstStyle/>
          <a:p>
            <a:endParaRPr lang="th-TH" dirty="0" smtClean="0"/>
          </a:p>
          <a:p>
            <a:endParaRPr lang="th-TH" dirty="0"/>
          </a:p>
          <a:p>
            <a:r>
              <a:rPr lang="th-TH" sz="8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หน่วย</a:t>
            </a:r>
            <a:r>
              <a:rPr lang="th-TH" sz="8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บริการที่ซื้อสมุนไพร</a:t>
            </a:r>
          </a:p>
          <a:p>
            <a:endParaRPr lang="th-TH" dirty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912193" y="2592695"/>
            <a:ext cx="4041775" cy="270851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ยา [1105010103.102]</a:t>
            </a:r>
          </a:p>
          <a:p>
            <a:pPr marL="0" indent="0">
              <a:buNone/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Cr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เจ้าหนี้-ยา [2101020199.134]</a:t>
            </a:r>
          </a:p>
          <a:p>
            <a:pPr marL="0" indent="0">
              <a:buNone/>
            </a:pPr>
            <a:endParaRPr lang="en-US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en-US" sz="1600" b="1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เจ้าหนี้-ยา [2101020199.134]</a:t>
            </a:r>
          </a:p>
          <a:p>
            <a:pPr marL="0" indent="0">
              <a:buNone/>
            </a:pPr>
            <a:r>
              <a:rPr lang="en-US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Cr </a:t>
            </a:r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เงินฝากคลัง-หน่วยเบิกจ่าย/ เงินฝากคลัง-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หน่วยงานย่อย</a:t>
            </a:r>
          </a:p>
          <a:p>
            <a:pPr marL="0" indent="0">
              <a:buNone/>
            </a:pPr>
            <a:r>
              <a:rPr lang="th-TH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[1101020501.101]/[1101020501.102]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2140031"/>
            <a:ext cx="8712968" cy="3385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1.หน่วยบริการที่ผลิตสมุนไพรได้ดำเนินการส่งสมุนไพรและออกหนังสือนำส่งเพื่อเรียกเก็บ</a:t>
            </a:r>
            <a:r>
              <a:rPr lang="th-TH" sz="16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เงิน</a:t>
            </a:r>
            <a:endParaRPr lang="th-TH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22772" y="5844390"/>
            <a:ext cx="4341716" cy="52322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อ้างอิง “กรอบการบันทึกบัญชีเกณฑ์คงค้างฯปี2562 หน้า 109-110 (หน้า </a:t>
            </a:r>
            <a:r>
              <a:rPr lang="en-US" sz="14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 hfo62.cfo.in.th)</a:t>
            </a:r>
            <a:endParaRPr lang="th-TH" sz="14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ลูกศรโค้งซ้าย 8"/>
          <p:cNvSpPr/>
          <p:nvPr/>
        </p:nvSpPr>
        <p:spPr>
          <a:xfrm>
            <a:off x="8244408" y="5373216"/>
            <a:ext cx="144016" cy="36004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32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3213408" y="231736"/>
            <a:ext cx="3518832" cy="69249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วิธีการบันทึกบัญชี(รับวัสดุ)</a:t>
            </a:r>
            <a:endParaRPr lang="th-TH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546557"/>
              </p:ext>
            </p:extLst>
          </p:nvPr>
        </p:nvGraphicFramePr>
        <p:xfrm>
          <a:off x="323528" y="1052736"/>
          <a:ext cx="8568952" cy="3200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213128"/>
                <a:gridCol w="2963336"/>
                <a:gridCol w="2232248"/>
                <a:gridCol w="216024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ได้รับใบแจ้งหนี้/ใบส่งของ </a:t>
                      </a:r>
                    </a:p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และใบตรวจรับ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สิ้นเดือน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หมายเหตุ</a:t>
                      </a:r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หน่วยจัดชื้อ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600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u="none" strike="noStrike" kern="1200" baseline="0" dirty="0" err="1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 (แยกตามประเภท)</a:t>
                      </a:r>
                    </a:p>
                    <a:p>
                      <a:r>
                        <a:rPr lang="en-US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Cr </a:t>
                      </a:r>
                      <a:r>
                        <a:rPr lang="th-TH" sz="1600" u="none" strike="noStrike" kern="12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เจ้าหนี้ (แยกตามประเภท)</a:t>
                      </a:r>
                      <a:endParaRPr lang="th-TH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กรอบฯ การซื้อหรือการจ้าง(หน้า 72)</a:t>
                      </a:r>
                      <a:endParaRPr lang="th-TH" sz="1600" b="0" dirty="0" smtClean="0"/>
                    </a:p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รับบริจาค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รับบริจาค วัสดุอื่น ๆ และครุภัณฑ์ที่มีมูลค่าต่ำกว่า 5,000 บาท</a:t>
                      </a:r>
                    </a:p>
                    <a:p>
                      <a:r>
                        <a:rPr lang="en-US" sz="1600" b="0" i="0" u="none" strike="noStrike" kern="1200" baseline="0" dirty="0" err="1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Dr</a:t>
                      </a:r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วัสดุ (ตามประเภท) </a:t>
                      </a:r>
                      <a:endParaRPr lang="en-US" sz="1600" b="0" i="0" u="none" strike="noStrike" kern="1200" baseline="0" dirty="0" smtClean="0">
                        <a:solidFill>
                          <a:schemeClr val="dk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ครุภัณฑ์ต่ำกว่าเกณฑ์</a:t>
                      </a:r>
                    </a:p>
                    <a:p>
                      <a:r>
                        <a:rPr lang="en-US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Cr </a:t>
                      </a:r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รายได้จากการรับบริจาค-สินทรัพย์อื่น</a:t>
                      </a:r>
                    </a:p>
                    <a:p>
                      <a:r>
                        <a:rPr lang="th-TH" sz="1600" b="0" i="0" u="none" strike="noStrike" kern="1200" baseline="0" dirty="0" smtClean="0">
                          <a:solidFill>
                            <a:schemeClr val="dk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[4302030101.102]</a:t>
                      </a:r>
                      <a:endParaRPr lang="th-TH" sz="16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0" dirty="0" smtClean="0">
                          <a:solidFill>
                            <a:srgbClr val="FF000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กรอบฯ การซื้อหรือการจ้าง(หน้า 73)</a:t>
                      </a:r>
                      <a:endParaRPr lang="th-TH" sz="1600" b="0" dirty="0" smtClean="0"/>
                    </a:p>
                    <a:p>
                      <a:endParaRPr lang="th-TH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572000" y="1700808"/>
            <a:ext cx="2160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สิ้นเดือน รับรายงานมูลค่าคงคลังจากหน่วยงานจัดซื้อ(พัสดุ)  คำนวณมูลค่าใช้ไป ตรวจทานกับรายงานฯ </a:t>
            </a:r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9572" y="3212976"/>
            <a:ext cx="18266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</a:t>
            </a:r>
            <a:r>
              <a:rPr lang="en-US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16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วัสดุใช้ไป (ตามประเภท)</a:t>
            </a:r>
          </a:p>
          <a:p>
            <a:r>
              <a:rPr lang="en-US" sz="1600" dirty="0" smtClean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Cr </a:t>
            </a:r>
            <a:r>
              <a:rPr lang="th-TH" sz="1600" dirty="0">
                <a:solidFill>
                  <a:schemeClr val="dk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วัสดุ (ตามประเภท) </a:t>
            </a:r>
            <a:endParaRPr lang="en-US" sz="1600" dirty="0">
              <a:solidFill>
                <a:schemeClr val="dk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th-TH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295591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</TotalTime>
  <Words>3144</Words>
  <Application>Microsoft Office PowerPoint</Application>
  <PresentationFormat>นำเสนอทางหน้าจอ (4:3)</PresentationFormat>
  <Paragraphs>412</Paragraphs>
  <Slides>25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26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กรอบการบันทึกบัญชีประเภทการผลิตสมุนไพร ประเภท การผลิตสมุนไพร เพื่อใช้และ จําหน่ายในโรงพยาบาล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BOONLOM</dc:creator>
  <cp:lastModifiedBy>BOONLOM</cp:lastModifiedBy>
  <cp:revision>280</cp:revision>
  <cp:lastPrinted>2019-02-24T17:11:16Z</cp:lastPrinted>
  <dcterms:created xsi:type="dcterms:W3CDTF">2018-11-04T10:09:44Z</dcterms:created>
  <dcterms:modified xsi:type="dcterms:W3CDTF">2019-02-25T07:57:52Z</dcterms:modified>
</cp:coreProperties>
</file>